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60" r:id="rId2"/>
  </p:sldMasterIdLst>
  <p:notesMasterIdLst>
    <p:notesMasterId r:id="rId20"/>
  </p:notesMasterIdLst>
  <p:handoutMasterIdLst>
    <p:handoutMasterId r:id="rId21"/>
  </p:handoutMasterIdLst>
  <p:sldIdLst>
    <p:sldId id="902" r:id="rId3"/>
    <p:sldId id="932" r:id="rId4"/>
    <p:sldId id="933" r:id="rId5"/>
    <p:sldId id="934" r:id="rId6"/>
    <p:sldId id="935" r:id="rId7"/>
    <p:sldId id="936" r:id="rId8"/>
    <p:sldId id="937" r:id="rId9"/>
    <p:sldId id="938" r:id="rId10"/>
    <p:sldId id="939" r:id="rId11"/>
    <p:sldId id="940" r:id="rId12"/>
    <p:sldId id="941" r:id="rId13"/>
    <p:sldId id="942" r:id="rId14"/>
    <p:sldId id="943" r:id="rId15"/>
    <p:sldId id="944" r:id="rId16"/>
    <p:sldId id="945" r:id="rId17"/>
    <p:sldId id="946" r:id="rId18"/>
    <p:sldId id="872" r:id="rId19"/>
  </p:sldIdLst>
  <p:sldSz cx="6858000" cy="9906000" type="A4"/>
  <p:notesSz cx="6761163" cy="9942513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3CCCC"/>
    <a:srgbClr val="00CCFF"/>
    <a:srgbClr val="66FFFF"/>
    <a:srgbClr val="43D5D5"/>
    <a:srgbClr val="00FF00"/>
    <a:srgbClr val="A2CF45"/>
    <a:srgbClr val="102694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 autoAdjust="0"/>
    <p:restoredTop sz="99285" autoAdjust="0"/>
  </p:normalViewPr>
  <p:slideViewPr>
    <p:cSldViewPr>
      <p:cViewPr>
        <p:scale>
          <a:sx n="70" d="100"/>
          <a:sy n="70" d="100"/>
        </p:scale>
        <p:origin x="-1422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575" cy="497603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2" y="1"/>
            <a:ext cx="2930575" cy="497603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r">
              <a:defRPr sz="1300" smtClean="0"/>
            </a:lvl1pPr>
          </a:lstStyle>
          <a:p>
            <a:pPr>
              <a:defRPr/>
            </a:pPr>
            <a:fld id="{231F418E-3C22-493F-B931-4DF7B540402C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321"/>
            <a:ext cx="2930575" cy="497603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2" y="9443321"/>
            <a:ext cx="2930575" cy="497603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39C122D2-9DD7-4F85-91AC-6325543E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5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0575" cy="4976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3" tIns="45641" rIns="91283" bIns="4564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2" y="1"/>
            <a:ext cx="2930575" cy="4976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3" tIns="45641" rIns="91283" bIns="4564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0738" y="742950"/>
            <a:ext cx="25796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2" y="4723251"/>
            <a:ext cx="5409562" cy="4473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3" tIns="45641" rIns="91283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321"/>
            <a:ext cx="2930575" cy="4976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3" tIns="45641" rIns="91283" bIns="4564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2" y="9443321"/>
            <a:ext cx="2930575" cy="4976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3" tIns="45641" rIns="91283" bIns="4564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321876C-1686-4482-AEED-F601E9555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0738" y="742950"/>
            <a:ext cx="2579687" cy="3727450"/>
          </a:xfrm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D667C2-2F0E-4492-80BB-90F9AAD8267C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2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5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0738" y="742950"/>
            <a:ext cx="2579687" cy="3727450"/>
          </a:xfrm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775FD3-B07C-42C8-AEF3-F4DA225616A5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16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71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0738" y="742950"/>
            <a:ext cx="2579687" cy="3727450"/>
          </a:xfrm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65D38E-C460-4C71-80D4-BA5EC1B81441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523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75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82788" y="742950"/>
            <a:ext cx="2795587" cy="3727450"/>
          </a:xfrm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65D38E-C460-4C71-80D4-BA5EC1B81441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523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69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0738" y="742950"/>
            <a:ext cx="2579687" cy="3727450"/>
          </a:xfrm>
          <a:ln/>
        </p:spPr>
      </p:sp>
      <p:sp>
        <p:nvSpPr>
          <p:cNvPr id="35737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73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7130EC-D45A-40E5-8883-39415C62E7F8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0738" y="742950"/>
            <a:ext cx="2579687" cy="3727450"/>
          </a:xfrm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CFBCCE-2B5A-4077-AB0D-C516E7CB8040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2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0738" y="742950"/>
            <a:ext cx="2579687" cy="3727450"/>
          </a:xfrm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1A09D2-E1A1-41F2-A72A-3EF687CD1B85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3973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8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82788" y="742950"/>
            <a:ext cx="2795587" cy="3727450"/>
          </a:xfrm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5FFDCD-A203-43DA-915D-13E8E6B33360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499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2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82788" y="742950"/>
            <a:ext cx="2795587" cy="3727450"/>
          </a:xfrm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8564F9-90DC-4F4D-89F2-AF6EBC776E05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6021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0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82788" y="742950"/>
            <a:ext cx="2795587" cy="3727450"/>
          </a:xfrm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8016D3-6D67-42D5-9EEC-8FAE106A0A9D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704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02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82788" y="742950"/>
            <a:ext cx="2795587" cy="3727450"/>
          </a:xfrm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10CCD4-E8A0-45F3-BB76-C238185B4DA4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9093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4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82788" y="742950"/>
            <a:ext cx="2795587" cy="3727450"/>
          </a:xfrm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001662-E9B4-4770-9BAD-DA35A61CC3C8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011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2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0738" y="742950"/>
            <a:ext cx="2579687" cy="3727450"/>
          </a:xfrm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37033F-2F56-444D-9197-7D59E4B4B896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4213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1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658" y="2040677"/>
            <a:ext cx="6172200" cy="68378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971C1BE-8791-4302-AFD0-F96A2DE86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4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43959"/>
            <a:ext cx="1543050" cy="857144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43959"/>
            <a:ext cx="4514850" cy="85714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D882DAB-8419-4762-990A-D1802C97A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6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3961"/>
            <a:ext cx="4857750" cy="125430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077509"/>
            <a:ext cx="3028950" cy="68378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077509"/>
            <a:ext cx="3028950" cy="68378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0040F3F-444C-4CED-9E9E-B10A6CD8E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3961"/>
            <a:ext cx="4857750" cy="125430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2077509"/>
            <a:ext cx="6172200" cy="683789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B9C10CB-FE31-4600-A59F-DAD9E9323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3961"/>
            <a:ext cx="4857750" cy="125430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42900" y="2077509"/>
            <a:ext cx="6172200" cy="683789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50E99E7B-4D43-405E-AEF3-C0DED1DE1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3961"/>
            <a:ext cx="4857750" cy="125430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42900" y="2077509"/>
            <a:ext cx="6172200" cy="6837892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9E296533-5E28-46C8-9103-1C80A710E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0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7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04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49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4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396EF7F-98A7-4509-8A87-0D915721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6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5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8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95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3961"/>
            <a:ext cx="4857750" cy="125430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077509"/>
            <a:ext cx="3028950" cy="68378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077509"/>
            <a:ext cx="3028950" cy="68378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11F5F3B-66FF-4D09-93F0-852EE625A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4AC99BF4-9CA4-4B01-AD47-C4AE4FB8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2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3961"/>
            <a:ext cx="4857750" cy="125430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9774888-45CF-4739-85EC-546AC6DA8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AF442A2-0C1E-4F09-870F-EC7F94205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6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9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3CA635A-A948-4DC9-B57A-7849365B2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142FA77-5BC1-47D2-867D-EF1E75176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43961"/>
            <a:ext cx="4857750" cy="125430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2286003" y="9117191"/>
            <a:ext cx="1284685" cy="419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23072" y="9133243"/>
            <a:ext cx="1733550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37573" y="9133243"/>
            <a:ext cx="1212056" cy="419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6D756A1C-1739-4962-BE6B-AF209AE39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16" name="Object 616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3" y="2"/>
          <a:ext cx="119063" cy="2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Picture 6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19063" cy="22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Freeform 35"/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5187557" y="687918"/>
            <a:ext cx="1597819" cy="66499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819" name="Rectangle 3"/>
          <p:cNvSpPr>
            <a:spLocks noGrp="1" noChangeArrowheads="1"/>
          </p:cNvSpPr>
          <p:nvPr userDrawn="1">
            <p:ph type="body" idx="1"/>
            <p:custDataLst>
              <p:tags r:id="rId19"/>
            </p:custDataLst>
          </p:nvPr>
        </p:nvSpPr>
        <p:spPr bwMode="gray">
          <a:xfrm>
            <a:off x="342900" y="2077509"/>
            <a:ext cx="6172200" cy="68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BB3A8D-FF51-4238-AE80-603A8F385B5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6CA7ED-84ED-40E4-B1C0-2FDB36AE83B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76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2.gif"/><Relationship Id="rId5" Type="http://schemas.openxmlformats.org/officeDocument/2006/relationships/hyperlink" Target="http://www.taishet.irkmo.ru/" TargetMode="External"/><Relationship Id="rId4" Type="http://schemas.openxmlformats.org/officeDocument/2006/relationships/notesSlide" Target="../notesSlides/notesSlide13.xml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a.d-cd.net/91e675cs-9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06" y="0"/>
            <a:ext cx="5544294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1442610"/>
            <a:ext cx="1340768" cy="8463390"/>
          </a:xfrm>
          <a:prstGeom prst="rect">
            <a:avLst/>
          </a:prstGeom>
          <a:solidFill>
            <a:srgbClr val="43D5D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25000"/>
                  </a:schemeClr>
                </a:solidFill>
              </a:rPr>
              <a:t> Инвестиционные площадки муниципального образования </a:t>
            </a:r>
          </a:p>
          <a:p>
            <a:pPr algn="ctr"/>
            <a:r>
              <a:rPr lang="ru-RU" sz="2600" b="1" dirty="0" smtClean="0">
                <a:solidFill>
                  <a:schemeClr val="tx2">
                    <a:lumMod val="25000"/>
                  </a:schemeClr>
                </a:solidFill>
              </a:rPr>
              <a:t>«</a:t>
            </a:r>
            <a:r>
              <a:rPr lang="ru-RU" sz="2600" b="1" dirty="0" err="1" smtClean="0">
                <a:solidFill>
                  <a:schemeClr val="tx2">
                    <a:lumMod val="25000"/>
                  </a:schemeClr>
                </a:solidFill>
              </a:rPr>
              <a:t>Тайшетский</a:t>
            </a:r>
            <a:r>
              <a:rPr lang="ru-RU" sz="2600" b="1" dirty="0" smtClean="0">
                <a:solidFill>
                  <a:schemeClr val="tx2">
                    <a:lumMod val="25000"/>
                  </a:schemeClr>
                </a:solidFill>
              </a:rPr>
              <a:t> район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»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24" y="0"/>
            <a:ext cx="1714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2022 год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8" name="Picture 2" descr="http://taishet.irkmo.ru/bitrix/templates/taishet/img/gerb20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56" y="-9836"/>
            <a:ext cx="1994036" cy="18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2" name="Рисунок 8" descr="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953120"/>
            <a:ext cx="3505200" cy="207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7"/>
          <p:cNvSpPr>
            <a:spLocks noRot="1" noChangeArrowheads="1"/>
          </p:cNvSpPr>
          <p:nvPr/>
        </p:nvSpPr>
        <p:spPr bwMode="auto">
          <a:xfrm>
            <a:off x="0" y="1129904"/>
            <a:ext cx="6858000" cy="851296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Новобирюсинское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городское поселение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0" y="565812"/>
            <a:ext cx="6858000" cy="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</a:t>
            </a: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9</a:t>
            </a:r>
            <a:endParaRPr lang="ru-RU" sz="2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863807"/>
            <a:ext cx="6858000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Новобирюсинское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образование, тел. 8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9914326531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лицо: </a:t>
            </a: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Наврозова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Ирина </a:t>
            </a:r>
            <a:r>
              <a:rPr lang="ru-RU" sz="14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Эйвальдтовна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49193" name="Picture 41" descr="C:\Users\Тютрина.GFUPOST\Desktop\Паспорт 2016\ОТВЕТЫ\Новобирюсинск площадка\20170407_092458_re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3802" b="35419"/>
          <a:stretch>
            <a:fillRect/>
          </a:stretch>
        </p:blipFill>
        <p:spPr bwMode="auto">
          <a:xfrm>
            <a:off x="0" y="6953118"/>
            <a:ext cx="3429000" cy="191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21984"/>
              </p:ext>
            </p:extLst>
          </p:nvPr>
        </p:nvGraphicFramePr>
        <p:xfrm>
          <a:off x="0" y="1832653"/>
          <a:ext cx="6858000" cy="5655937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4"/>
                <a:gridCol w="1584175"/>
                <a:gridCol w="4869161"/>
              </a:tblGrid>
              <a:tr h="54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Характеристика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Свободная площадка</a:t>
                      </a:r>
                    </a:p>
                  </a:txBody>
                  <a:tcPr marL="87086" marR="87086" marT="49531" marB="49531" horzOverflow="overflow"/>
                </a:tc>
              </a:tr>
              <a:tr h="3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Расположение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Иркутская обл.,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Тайшетский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Новобирюсинский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18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Удаленность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От областного центра 1000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 центра муниципального образования – 2,5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 ближайших производственных объектов- 0,05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От ближайших жилых домов – 0,5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От автодорог федерального назначения – 160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От ж/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станции – 1,5 км</a:t>
                      </a:r>
                    </a:p>
                  </a:txBody>
                  <a:tcPr marL="24191" marR="24191" marT="0" marB="0" horzOverflow="overflow"/>
                </a:tc>
              </a:tr>
              <a:tr h="503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Наличие подъездных путей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Ж/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(нет)</a:t>
                      </a:r>
                    </a:p>
                  </a:txBody>
                  <a:tcPr marL="24191" marR="24191" marT="0" marB="0" horzOverflow="overflow"/>
                </a:tc>
              </a:tr>
              <a:tr h="1018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площадки 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Площадь – 8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Строение -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Возможность расширения – нет</a:t>
                      </a:r>
                    </a:p>
                  </a:txBody>
                  <a:tcPr marL="24191" marR="24191" marT="0" marB="0" horzOverflow="overflow"/>
                </a:tc>
              </a:tr>
              <a:tr h="990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площадки 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собственности –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неразграниченная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Обременение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Категория земель – земли промышленности</a:t>
                      </a:r>
                    </a:p>
                  </a:txBody>
                  <a:tcPr marL="24191" marR="24191" marT="0" marB="0" horzOverflow="overflow"/>
                </a:tc>
              </a:tr>
              <a:tr h="101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инфраструктуры 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Водоснабжение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3.Электроснабжение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Связь –  сотовая</a:t>
                      </a: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pic>
        <p:nvPicPr>
          <p:cNvPr id="10" name="Рисунок 12" descr="нб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 r="38570"/>
          <a:stretch/>
        </p:blipFill>
        <p:spPr bwMode="auto">
          <a:xfrm>
            <a:off x="4725144" y="1555554"/>
            <a:ext cx="2027348" cy="532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осьмиугольник 11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40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8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35896"/>
          <a:stretch>
            <a:fillRect/>
          </a:stretch>
        </p:blipFill>
        <p:spPr bwMode="auto">
          <a:xfrm>
            <a:off x="0" y="7008150"/>
            <a:ext cx="6858000" cy="207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33679"/>
              </p:ext>
            </p:extLst>
          </p:nvPr>
        </p:nvGraphicFramePr>
        <p:xfrm>
          <a:off x="0" y="1916707"/>
          <a:ext cx="6858000" cy="5429382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4"/>
                <a:gridCol w="1584175"/>
                <a:gridCol w="4869161"/>
              </a:tblGrid>
              <a:tr h="523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</a:tr>
              <a:tr h="380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Иркутская обл.,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Тайшетский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Покровка</a:t>
                      </a:r>
                    </a:p>
                  </a:txBody>
                  <a:tcPr marL="24191" marR="24191" marT="0" marB="0" horzOverflow="overflow"/>
                </a:tc>
              </a:tr>
              <a:tr h="1140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От областного центра 740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 центра муниципального образования – 10,5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 ближайших производственных объектов- 23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От ближайших жилых домов – 10,3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От автодорог федерального назначения – 55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От ж/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станции – 60 км</a:t>
                      </a:r>
                    </a:p>
                  </a:txBody>
                  <a:tcPr marL="24191" marR="24191" marT="0" marB="0" horzOverflow="overflow"/>
                </a:tc>
              </a:tr>
              <a:tr h="483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Ж/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(нет)</a:t>
                      </a:r>
                    </a:p>
                  </a:txBody>
                  <a:tcPr marL="24191" marR="24191" marT="0" marB="0" horzOverflow="overflow"/>
                </a:tc>
              </a:tr>
              <a:tr h="977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Площадь – 2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Строение – разрушено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Возможность расширения – нет</a:t>
                      </a:r>
                    </a:p>
                  </a:txBody>
                  <a:tcPr marL="24191" marR="24191" marT="0" marB="0" horzOverflow="overflow"/>
                </a:tc>
              </a:tr>
              <a:tr h="950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собственности – государственная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неразграниченная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Обременение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Категория земель – земли населенных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пунктов</a:t>
                      </a:r>
                    </a:p>
                  </a:txBody>
                  <a:tcPr marL="24191" marR="24191" marT="0" marB="0" horzOverflow="overflow"/>
                </a:tc>
              </a:tr>
              <a:tr h="973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Водоснабжение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3.Электроснабжение – есть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Связь –  сотовая</a:t>
                      </a: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sp>
        <p:nvSpPr>
          <p:cNvPr id="138244" name="Rectangle 7"/>
          <p:cNvSpPr>
            <a:spLocks noRot="1" noChangeArrowheads="1"/>
          </p:cNvSpPr>
          <p:nvPr/>
        </p:nvSpPr>
        <p:spPr bwMode="auto">
          <a:xfrm>
            <a:off x="0" y="1129904"/>
            <a:ext cx="6858000" cy="851296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Рождественское сельское поселение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Бывшая МТФ (молочно-товарная ферма) </a:t>
            </a:r>
          </a:p>
        </p:txBody>
      </p:sp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0" y="565812"/>
            <a:ext cx="6858000" cy="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</a:t>
            </a:r>
            <a:r>
              <a:rPr lang="ru-RU" sz="2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10</a:t>
            </a:r>
            <a:endParaRPr lang="ru-RU" sz="2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080500"/>
            <a:ext cx="6858000" cy="73866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Рождественское муниципальное образование, тел. 8 (39563) 6-62-47,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8-924-619-33-54 Контактное лицо: Полевой Николай Николаевич</a:t>
            </a:r>
          </a:p>
        </p:txBody>
      </p:sp>
      <p:pic>
        <p:nvPicPr>
          <p:cNvPr id="47144" name="Рисунок 10" descr="карта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r="34082"/>
          <a:stretch>
            <a:fillRect/>
          </a:stretch>
        </p:blipFill>
        <p:spPr bwMode="auto">
          <a:xfrm>
            <a:off x="4572000" y="1881454"/>
            <a:ext cx="2571750" cy="54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осьмиугольник 9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42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3" t="15386" r="-18306" b="3845"/>
          <a:stretch/>
        </p:blipFill>
        <p:spPr bwMode="auto">
          <a:xfrm>
            <a:off x="831316" y="7215251"/>
            <a:ext cx="6048000" cy="21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163770"/>
              </p:ext>
            </p:extLst>
          </p:nvPr>
        </p:nvGraphicFramePr>
        <p:xfrm>
          <a:off x="20026" y="1858437"/>
          <a:ext cx="6858000" cy="5808532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4"/>
                <a:gridCol w="1584175"/>
                <a:gridCol w="4869161"/>
              </a:tblGrid>
              <a:tr h="54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Характеристика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Свободная площадка</a:t>
                      </a:r>
                    </a:p>
                  </a:txBody>
                  <a:tcPr marL="87086" marR="87086" marT="49524" marB="49524" horzOverflow="overflow"/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Расположение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Иркутская обл.,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Тайшетский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п.Мирный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северо-западная часть поселка,  135 м 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ул.Больничная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145 м на юго-запад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р.Бирюса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18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Удаленность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851,6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 центра муниципального образования – 181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 ближайших производственных объектов- 0,1км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От ближайших жилых домов – 0,155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От автодорог федерального назначения – 1 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От ж/д станции – 2 км</a:t>
                      </a:r>
                    </a:p>
                  </a:txBody>
                  <a:tcPr marL="24191" marR="24191" marT="0" marB="0" horzOverflow="overflow"/>
                </a:tc>
              </a:tr>
              <a:tr h="503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Наличие подъездных путей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Ж/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(имеются)</a:t>
                      </a:r>
                    </a:p>
                  </a:txBody>
                  <a:tcPr marL="24191" marR="24191" marT="0" marB="0" horzOverflow="overflow"/>
                </a:tc>
              </a:tr>
              <a:tr h="1018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площадки 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Площадь – 2,478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Строение -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Возможность расширения – есть</a:t>
                      </a:r>
                    </a:p>
                  </a:txBody>
                  <a:tcPr marL="24191" marR="24191" marT="0" marB="0" horzOverflow="overflow"/>
                </a:tc>
              </a:tr>
              <a:tr h="990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площадки 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собственности – государственная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неразграниченная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Обременение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Категория земель – земли населенных пунктов</a:t>
                      </a:r>
                    </a:p>
                  </a:txBody>
                  <a:tcPr marL="24191" marR="24191" marT="0" marB="0" horzOverflow="overflow"/>
                </a:tc>
              </a:tr>
              <a:tr h="101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инфраструктуры </a:t>
                      </a:r>
                    </a:p>
                  </a:txBody>
                  <a:tcPr marL="87086" marR="87086" marT="49524" marB="49524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Водоснабжение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3.Электроснабжение – 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Связь –  сотовая</a:t>
                      </a: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sp>
        <p:nvSpPr>
          <p:cNvPr id="138244" name="Rectangle 7"/>
          <p:cNvSpPr>
            <a:spLocks noRot="1" noChangeArrowheads="1"/>
          </p:cNvSpPr>
          <p:nvPr/>
        </p:nvSpPr>
        <p:spPr bwMode="auto">
          <a:xfrm>
            <a:off x="0" y="1129904"/>
            <a:ext cx="6858000" cy="851296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 </a:t>
            </a:r>
            <a:r>
              <a:rPr lang="ru-RU" sz="12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Мирнинское</a:t>
            </a:r>
            <a:r>
              <a:rPr lang="ru-RU" sz="1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сельское поселение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0" y="565812"/>
            <a:ext cx="6858000" cy="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</a:t>
            </a:r>
            <a:r>
              <a:rPr lang="ru-RU" sz="2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11</a:t>
            </a:r>
            <a:endParaRPr lang="ru-RU" sz="2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03" y="9105781"/>
            <a:ext cx="6858000" cy="73866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информация: </a:t>
            </a:r>
            <a:r>
              <a:rPr lang="ru-RU" sz="14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Мирнинское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образование, тел. 8 (39563)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9-37-58; 8-924-716-86-09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лицо: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Белоглазова Ирина Вадимовна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8" name="Рисунок 20" descr="карта_ЧМО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r="38033"/>
          <a:stretch/>
        </p:blipFill>
        <p:spPr bwMode="auto">
          <a:xfrm>
            <a:off x="4874561" y="2707900"/>
            <a:ext cx="2086708" cy="49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5844901" y="3949534"/>
            <a:ext cx="292069" cy="301388"/>
          </a:xfrm>
          <a:custGeom>
            <a:avLst/>
            <a:gdLst>
              <a:gd name="connsiteX0" fmla="*/ 71252 w 201880"/>
              <a:gd name="connsiteY0" fmla="*/ 59376 h 273132"/>
              <a:gd name="connsiteX1" fmla="*/ 71252 w 201880"/>
              <a:gd name="connsiteY1" fmla="*/ 59376 h 273132"/>
              <a:gd name="connsiteX2" fmla="*/ 154379 w 201880"/>
              <a:gd name="connsiteY2" fmla="*/ 118753 h 273132"/>
              <a:gd name="connsiteX3" fmla="*/ 201880 w 201880"/>
              <a:gd name="connsiteY3" fmla="*/ 190005 h 273132"/>
              <a:gd name="connsiteX4" fmla="*/ 190005 w 201880"/>
              <a:gd name="connsiteY4" fmla="*/ 261257 h 273132"/>
              <a:gd name="connsiteX5" fmla="*/ 154379 w 201880"/>
              <a:gd name="connsiteY5" fmla="*/ 273132 h 273132"/>
              <a:gd name="connsiteX6" fmla="*/ 71252 w 201880"/>
              <a:gd name="connsiteY6" fmla="*/ 261257 h 273132"/>
              <a:gd name="connsiteX7" fmla="*/ 59376 w 201880"/>
              <a:gd name="connsiteY7" fmla="*/ 225631 h 273132"/>
              <a:gd name="connsiteX8" fmla="*/ 11875 w 201880"/>
              <a:gd name="connsiteY8" fmla="*/ 154379 h 273132"/>
              <a:gd name="connsiteX9" fmla="*/ 0 w 201880"/>
              <a:gd name="connsiteY9" fmla="*/ 83127 h 273132"/>
              <a:gd name="connsiteX10" fmla="*/ 47501 w 201880"/>
              <a:gd name="connsiteY10" fmla="*/ 23750 h 273132"/>
              <a:gd name="connsiteX11" fmla="*/ 59376 w 201880"/>
              <a:gd name="connsiteY11" fmla="*/ 0 h 273132"/>
              <a:gd name="connsiteX12" fmla="*/ 71252 w 201880"/>
              <a:gd name="connsiteY12" fmla="*/ 59376 h 27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880" h="273132">
                <a:moveTo>
                  <a:pt x="71252" y="59376"/>
                </a:moveTo>
                <a:lnTo>
                  <a:pt x="71252" y="59376"/>
                </a:lnTo>
                <a:cubicBezTo>
                  <a:pt x="98961" y="79168"/>
                  <a:pt x="130301" y="94675"/>
                  <a:pt x="154379" y="118753"/>
                </a:cubicBezTo>
                <a:cubicBezTo>
                  <a:pt x="174563" y="138937"/>
                  <a:pt x="201880" y="190005"/>
                  <a:pt x="201880" y="190005"/>
                </a:cubicBezTo>
                <a:cubicBezTo>
                  <a:pt x="197922" y="213756"/>
                  <a:pt x="201951" y="240351"/>
                  <a:pt x="190005" y="261257"/>
                </a:cubicBezTo>
                <a:cubicBezTo>
                  <a:pt x="183795" y="272125"/>
                  <a:pt x="166897" y="273132"/>
                  <a:pt x="154379" y="273132"/>
                </a:cubicBezTo>
                <a:cubicBezTo>
                  <a:pt x="126389" y="273132"/>
                  <a:pt x="98961" y="265215"/>
                  <a:pt x="71252" y="261257"/>
                </a:cubicBezTo>
                <a:cubicBezTo>
                  <a:pt x="67293" y="249382"/>
                  <a:pt x="65455" y="236573"/>
                  <a:pt x="59376" y="225631"/>
                </a:cubicBezTo>
                <a:cubicBezTo>
                  <a:pt x="45513" y="200678"/>
                  <a:pt x="11875" y="154379"/>
                  <a:pt x="11875" y="154379"/>
                </a:cubicBezTo>
                <a:cubicBezTo>
                  <a:pt x="7917" y="130628"/>
                  <a:pt x="0" y="107205"/>
                  <a:pt x="0" y="83127"/>
                </a:cubicBezTo>
                <a:cubicBezTo>
                  <a:pt x="0" y="36889"/>
                  <a:pt x="20145" y="51106"/>
                  <a:pt x="47501" y="23750"/>
                </a:cubicBezTo>
                <a:cubicBezTo>
                  <a:pt x="53760" y="17491"/>
                  <a:pt x="55418" y="7917"/>
                  <a:pt x="59376" y="0"/>
                </a:cubicBezTo>
                <a:lnTo>
                  <a:pt x="71252" y="59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5844898" y="4142150"/>
            <a:ext cx="146034" cy="166664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4898" y="4316301"/>
            <a:ext cx="7524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err="1" smtClean="0">
                <a:solidFill>
                  <a:prstClr val="black"/>
                </a:solidFill>
                <a:latin typeface="Calibri"/>
              </a:rPr>
              <a:t>Мирнинское</a:t>
            </a:r>
            <a:r>
              <a:rPr lang="ru-RU" sz="800" dirty="0" smtClean="0">
                <a:solidFill>
                  <a:prstClr val="black"/>
                </a:solidFill>
                <a:latin typeface="Calibri"/>
              </a:rPr>
              <a:t> МО</a:t>
            </a:r>
            <a:endParaRPr lang="ru-RU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Восьмиугольник 14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42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Rot="1" noChangeArrowheads="1"/>
          </p:cNvSpPr>
          <p:nvPr/>
        </p:nvSpPr>
        <p:spPr bwMode="auto">
          <a:xfrm>
            <a:off x="-43274" y="1129904"/>
            <a:ext cx="6858000" cy="851296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</a:t>
            </a:r>
            <a:r>
              <a:rPr lang="ru-RU" sz="12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Черчетское</a:t>
            </a:r>
            <a:r>
              <a:rPr lang="ru-RU" sz="1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сельское поселение (территория  пилорамы)</a:t>
            </a:r>
            <a:endParaRPr lang="ru-RU" sz="1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15470"/>
              </p:ext>
            </p:extLst>
          </p:nvPr>
        </p:nvGraphicFramePr>
        <p:xfrm>
          <a:off x="0" y="1523736"/>
          <a:ext cx="6858000" cy="7364792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4"/>
                <a:gridCol w="1584175"/>
                <a:gridCol w="4869161"/>
              </a:tblGrid>
              <a:tr h="710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</a:tr>
              <a:tr h="515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обл.,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Тайшетский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с.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Черчет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547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 областного центра 860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От центра муниципального образования – 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От ближайших производственных объектов- 0,1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От ближайших жилых домов – 0,1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От автодорог федерального назначения – 145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От ж/д станции – 150 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655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Ж/д (имеется)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32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Площадь – 2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Строение -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Возможность расширения – есть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289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собственности – нет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Обременение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Категория земель – земли населенных пунктов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320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Водоснабжение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3.Электроснабжение – 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Связь –  сотовая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sp>
        <p:nvSpPr>
          <p:cNvPr id="4" name="Rectangle 2"/>
          <p:cNvSpPr>
            <a:spLocks noRot="1" noChangeArrowheads="1"/>
          </p:cNvSpPr>
          <p:nvPr/>
        </p:nvSpPr>
        <p:spPr bwMode="auto">
          <a:xfrm>
            <a:off x="0" y="565812"/>
            <a:ext cx="6858000" cy="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</a:t>
            </a:r>
            <a:r>
              <a:rPr lang="ru-RU" sz="2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12</a:t>
            </a:r>
            <a:endParaRPr lang="ru-RU" sz="2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0163" y="8888528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Новобирюсинское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образование, тел.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8-901-668-57-30,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Тел. 8-924-604-10-55 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Контактное лицо: </a:t>
            </a:r>
            <a:r>
              <a:rPr lang="ru-RU" sz="14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Чичёв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Сергей Николаевич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6" name="Восьмиугольник 5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43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20" descr="карта_ЧМО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r="38033"/>
          <a:stretch/>
        </p:blipFill>
        <p:spPr bwMode="auto">
          <a:xfrm>
            <a:off x="4649632" y="1981200"/>
            <a:ext cx="2086708" cy="52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:\Users\Тютрина.GFUPOST\Desktop\Площадки\ПЛОЩАДКИ для ИРКУТСКА 2019 год\Фото Черчет\DSCN08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6" y="7281598"/>
            <a:ext cx="3330575" cy="17335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30163" y="8888528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Новобирюсинское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образование, тел.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8-901-668-57-30,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Тел. 8-924-604-10-55 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Контактное лицо: </a:t>
            </a:r>
            <a:r>
              <a:rPr lang="ru-RU" sz="14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Чичёв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Сергей Николаевич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38244" name="Rectangle 7"/>
          <p:cNvSpPr>
            <a:spLocks noRot="1" noChangeArrowheads="1"/>
          </p:cNvSpPr>
          <p:nvPr/>
        </p:nvSpPr>
        <p:spPr bwMode="auto">
          <a:xfrm>
            <a:off x="0" y="1129905"/>
            <a:ext cx="6858000" cy="624741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Черчетское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сельское поселение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0" y="565812"/>
            <a:ext cx="6858000" cy="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</a:t>
            </a:r>
            <a:r>
              <a:rPr lang="ru-RU" sz="2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13</a:t>
            </a:r>
            <a:endParaRPr lang="ru-RU" sz="2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0" name="Рисунок 20" descr="карта_ЧМО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r="38033"/>
          <a:stretch/>
        </p:blipFill>
        <p:spPr bwMode="auto">
          <a:xfrm>
            <a:off x="4649632" y="1981200"/>
            <a:ext cx="2086708" cy="52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28782"/>
              </p:ext>
            </p:extLst>
          </p:nvPr>
        </p:nvGraphicFramePr>
        <p:xfrm>
          <a:off x="-18759" y="1754644"/>
          <a:ext cx="6858000" cy="5655937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4"/>
                <a:gridCol w="1584175"/>
                <a:gridCol w="4869161"/>
              </a:tblGrid>
              <a:tr h="54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</a:tr>
              <a:tr h="3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Иркутская обл.,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Тайшетский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Черчет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ул.Новая, 20</a:t>
                      </a:r>
                    </a:p>
                  </a:txBody>
                  <a:tcPr marL="24191" marR="24191" marT="0" marB="0" horzOverflow="overflow"/>
                </a:tc>
              </a:tr>
              <a:tr h="118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От областного центра 860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 центра муниципального образования – 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 ближайших производственных объектов- 0,1км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От ближайших жилых домов – 0,1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От автодорог федерального назначения – 145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От ж/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станции – 150 км</a:t>
                      </a:r>
                    </a:p>
                  </a:txBody>
                  <a:tcPr marL="24191" marR="24191" marT="0" marB="0" horzOverflow="overflow"/>
                </a:tc>
              </a:tr>
              <a:tr h="503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Ж/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(имеются)</a:t>
                      </a:r>
                    </a:p>
                  </a:txBody>
                  <a:tcPr marL="24191" marR="24191" marT="0" marB="0" horzOverflow="overflow"/>
                </a:tc>
              </a:tr>
              <a:tr h="1018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Площадь – 0,5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Строение -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Возможность расширения – есть</a:t>
                      </a:r>
                    </a:p>
                  </a:txBody>
                  <a:tcPr marL="24191" marR="24191" marT="0" marB="0" horzOverflow="overflow"/>
                </a:tc>
              </a:tr>
              <a:tr h="990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собственности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Обременение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Категория земель – земли населенных пунктов</a:t>
                      </a:r>
                    </a:p>
                  </a:txBody>
                  <a:tcPr marL="24191" marR="24191" marT="0" marB="0" horzOverflow="overflow"/>
                </a:tc>
              </a:tr>
              <a:tr h="101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Водоснабжение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3.Электроснабжение – есть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Связь –  сотовая</a:t>
                      </a: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pic>
        <p:nvPicPr>
          <p:cNvPr id="12" name="Рисунок 20" descr="карта_ЧМО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r="38033"/>
          <a:stretch/>
        </p:blipFill>
        <p:spPr bwMode="auto">
          <a:xfrm>
            <a:off x="4802032" y="2146300"/>
            <a:ext cx="2086708" cy="52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осьмиугольник 14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44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Rot="1" noChangeArrowheads="1"/>
          </p:cNvSpPr>
          <p:nvPr/>
        </p:nvSpPr>
        <p:spPr bwMode="auto">
          <a:xfrm>
            <a:off x="-43274" y="1129904"/>
            <a:ext cx="6858000" cy="851296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</a:t>
            </a:r>
            <a:r>
              <a:rPr lang="ru-RU" sz="12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Шелаевское</a:t>
            </a:r>
            <a:r>
              <a:rPr lang="ru-RU" sz="1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сельское поселение  </a:t>
            </a:r>
            <a:endParaRPr lang="ru-RU" sz="1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graphicFrame>
        <p:nvGraphicFramePr>
          <p:cNvPr id="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67241"/>
              </p:ext>
            </p:extLst>
          </p:nvPr>
        </p:nvGraphicFramePr>
        <p:xfrm>
          <a:off x="0" y="1523735"/>
          <a:ext cx="6858000" cy="579506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4"/>
                <a:gridCol w="1584175"/>
                <a:gridCol w="4869161"/>
              </a:tblGrid>
              <a:tr h="595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</a:tr>
              <a:tr h="361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обл.,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Тайшетский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с. Шелаево </a:t>
                      </a:r>
                    </a:p>
                  </a:txBody>
                  <a:tcPr marL="24191" marR="24191" marT="0" marB="0" horzOverflow="overflow"/>
                </a:tc>
              </a:tr>
              <a:tr h="1169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 областного центра 846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От центра муниципального образования – 20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От ближайших жилых домов – 13,7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От автодорог федерального назначения – 100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От ж/д станции – 10 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595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Авто (нет)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Ж/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(нет)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203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Площадь – 166,76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Строение -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Возможность расширения – 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935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собственности – нет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Обременение – использование в с/х целях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Категория земель – земли сельскохозяйственного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935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Водоснабжение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3.Электроснабжение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Связь –  сотовая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sp>
        <p:nvSpPr>
          <p:cNvPr id="4" name="Rectangle 2"/>
          <p:cNvSpPr>
            <a:spLocks noRot="1" noChangeArrowheads="1"/>
          </p:cNvSpPr>
          <p:nvPr/>
        </p:nvSpPr>
        <p:spPr bwMode="auto">
          <a:xfrm>
            <a:off x="0" y="565812"/>
            <a:ext cx="6858000" cy="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</a:t>
            </a:r>
            <a:r>
              <a:rPr lang="ru-RU" sz="2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14</a:t>
            </a:r>
            <a:endParaRPr lang="ru-RU" sz="2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8882687"/>
            <a:ext cx="6896393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Шелаевское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образование, тел.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8-991-370-75-57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лицо: </a:t>
            </a:r>
            <a:r>
              <a:rPr lang="ru-RU" sz="14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Чарушников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Дмитрий Александрович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6" name="Восьмиугольник 5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45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20" descr="карта_ЧМО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r="38033"/>
          <a:stretch/>
        </p:blipFill>
        <p:spPr bwMode="auto">
          <a:xfrm>
            <a:off x="4809684" y="2222698"/>
            <a:ext cx="2086708" cy="50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сохраненные данные 8"/>
          <p:cNvSpPr/>
          <p:nvPr/>
        </p:nvSpPr>
        <p:spPr>
          <a:xfrm>
            <a:off x="5623067" y="3481517"/>
            <a:ext cx="183650" cy="23402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595" y="3772537"/>
            <a:ext cx="8746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err="1" smtClean="0">
                <a:solidFill>
                  <a:prstClr val="black"/>
                </a:solidFill>
                <a:latin typeface="Calibri"/>
              </a:rPr>
              <a:t>Шелаевское</a:t>
            </a:r>
            <a:r>
              <a:rPr lang="ru-RU" sz="800" dirty="0" smtClean="0">
                <a:solidFill>
                  <a:prstClr val="black"/>
                </a:solidFill>
                <a:latin typeface="Calibri"/>
              </a:rPr>
              <a:t>  МО</a:t>
            </a:r>
            <a:endParaRPr lang="ru-RU" sz="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7318794"/>
            <a:ext cx="6858000" cy="1596316"/>
            <a:chOff x="1304925" y="2738437"/>
            <a:chExt cx="4248150" cy="366712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25" y="2738437"/>
              <a:ext cx="4248150" cy="36671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5451" y1="39179" x2="25451" y2="391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146" y="3820896"/>
              <a:ext cx="2241114" cy="2407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5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990240"/>
            <a:ext cx="6858000" cy="1892447"/>
            <a:chOff x="0" y="2998997"/>
            <a:chExt cx="6858000" cy="314600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98997"/>
              <a:ext cx="6858000" cy="314600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28" y="3360163"/>
              <a:ext cx="2869998" cy="207593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-30163" y="8882687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Шелаевское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образование, тел.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8-991-370-75-57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лицо: </a:t>
            </a:r>
            <a:r>
              <a:rPr lang="ru-RU" sz="14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Чарушников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Дмитрий Александрович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" name="Rectangle 7"/>
          <p:cNvSpPr>
            <a:spLocks noRot="1" noChangeArrowheads="1"/>
          </p:cNvSpPr>
          <p:nvPr/>
        </p:nvSpPr>
        <p:spPr bwMode="auto">
          <a:xfrm>
            <a:off x="-43274" y="1129904"/>
            <a:ext cx="6858000" cy="851296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</a:t>
            </a:r>
            <a:r>
              <a:rPr lang="ru-RU" sz="12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Шелаевкое</a:t>
            </a:r>
            <a:r>
              <a:rPr lang="ru-RU" sz="1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сельское поселение </a:t>
            </a:r>
            <a:endParaRPr lang="ru-RU" sz="1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27963"/>
              </p:ext>
            </p:extLst>
          </p:nvPr>
        </p:nvGraphicFramePr>
        <p:xfrm>
          <a:off x="0" y="1523735"/>
          <a:ext cx="6858000" cy="5535501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4"/>
                <a:gridCol w="1584175"/>
                <a:gridCol w="4869161"/>
              </a:tblGrid>
              <a:tr h="534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</a:tr>
              <a:tr h="387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обл.,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Тайшетский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с. Шелаево </a:t>
                      </a:r>
                    </a:p>
                  </a:txBody>
                  <a:tcPr marL="24191" marR="24191" marT="0" marB="0" horzOverflow="overflow"/>
                </a:tc>
              </a:tr>
              <a:tr h="116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 областного центра 846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 центра муниципального образования – 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От ближайших жилых домов – 0,7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От автодорог федерального назначения – 100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От ж/д станции – 2,7 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492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Авто (нет)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Ж/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(нет)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99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площадки </a:t>
                      </a: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Площадь – 150 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Строение -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Возможность расширения – 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969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собственности – нет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Обременение – использование в с/х целях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Категория земель – земли сельскохозяйственного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</a:txBody>
                  <a:tcPr marL="24191" marR="24191" marT="0" marB="0" horzOverflow="overflow"/>
                </a:tc>
              </a:tr>
              <a:tr h="99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6" marR="87086" marT="49531" marB="49531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Водоснабжение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3.Электроснабжение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–  сотовая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sp>
        <p:nvSpPr>
          <p:cNvPr id="4" name="Rectangle 2"/>
          <p:cNvSpPr>
            <a:spLocks noRot="1" noChangeArrowheads="1"/>
          </p:cNvSpPr>
          <p:nvPr/>
        </p:nvSpPr>
        <p:spPr bwMode="auto">
          <a:xfrm>
            <a:off x="0" y="565812"/>
            <a:ext cx="6858000" cy="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</a:t>
            </a:r>
            <a:r>
              <a:rPr lang="ru-RU" sz="2200" b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№ </a:t>
            </a:r>
            <a:r>
              <a:rPr lang="ru-RU" sz="2200" b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15</a:t>
            </a:r>
            <a:endParaRPr lang="ru-RU" sz="2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6" name="Восьмиугольник 5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46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20" descr="карта_ЧМО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r="38033"/>
          <a:stretch/>
        </p:blipFill>
        <p:spPr bwMode="auto">
          <a:xfrm>
            <a:off x="4728018" y="2222697"/>
            <a:ext cx="2086708" cy="50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53595" y="3772537"/>
            <a:ext cx="8746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err="1" smtClean="0">
                <a:solidFill>
                  <a:prstClr val="black"/>
                </a:solidFill>
                <a:latin typeface="Calibri"/>
              </a:rPr>
              <a:t>Шелаевское</a:t>
            </a:r>
            <a:r>
              <a:rPr lang="ru-RU" sz="800" dirty="0" smtClean="0">
                <a:solidFill>
                  <a:prstClr val="black"/>
                </a:solidFill>
                <a:latin typeface="Calibri"/>
              </a:rPr>
              <a:t>  МО</a:t>
            </a:r>
            <a:endParaRPr lang="ru-RU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5557853" y="3481517"/>
            <a:ext cx="183650" cy="23402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AutoShape 2" descr="http://www.i2n.ru/i/news/evraz_111.jpg"/>
          <p:cNvSpPr>
            <a:spLocks noChangeAspect="1" noChangeArrowheads="1"/>
          </p:cNvSpPr>
          <p:nvPr/>
        </p:nvSpPr>
        <p:spPr bwMode="auto">
          <a:xfrm>
            <a:off x="47625" y="-197203"/>
            <a:ext cx="228600" cy="44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ятиугольник 15"/>
          <p:cNvSpPr/>
          <p:nvPr>
            <p:custDataLst>
              <p:tags r:id="rId1"/>
            </p:custDataLst>
          </p:nvPr>
        </p:nvSpPr>
        <p:spPr>
          <a:xfrm>
            <a:off x="3572" y="9739347"/>
            <a:ext cx="6425824" cy="166654"/>
          </a:xfrm>
          <a:prstGeom prst="homePlate">
            <a:avLst/>
          </a:prstGeom>
          <a:solidFill>
            <a:schemeClr val="bg1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ятиугольник 16"/>
          <p:cNvSpPr/>
          <p:nvPr>
            <p:custDataLst>
              <p:tags r:id="rId2"/>
            </p:custDataLst>
          </p:nvPr>
        </p:nvSpPr>
        <p:spPr>
          <a:xfrm>
            <a:off x="0" y="9525032"/>
            <a:ext cx="5786454" cy="21431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7761312"/>
            <a:ext cx="6858000" cy="1763720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50000">
                <a:srgbClr val="33CCCC"/>
              </a:gs>
              <a:gs pos="100000">
                <a:srgbClr val="99FF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Приглашаем к сотрудничеству</a:t>
            </a:r>
            <a:endParaRPr lang="ru-RU" sz="2800" b="1" i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809860"/>
            <a:ext cx="6858000" cy="4801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665010, Иркутская область,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Тайшетский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район,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г. Тайшет, ул. Октябрьская, 86/1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,</a:t>
            </a:r>
          </a:p>
          <a:p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E-mail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admin@taishetrn.ru</a:t>
            </a:r>
            <a:endParaRPr lang="ru-RU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Сайт: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hlinkClick r:id="rId5"/>
              </a:rPr>
              <a:t>WWW.TAISHET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hlinkClick r:id="rId5"/>
              </a:rPr>
              <a:t>.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hlinkClick r:id="rId5"/>
              </a:rPr>
              <a:t>IRKMO.RU</a:t>
            </a:r>
            <a:endParaRPr lang="ru-RU" b="1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Мэр МО «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Тайшетский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район»: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Величко Александр Владимирович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Тел. 8(39563) 3-99-77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Первый заместитель мэра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Тайшетского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района, 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Инвестиционный уполномоченный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Малиновский Михаил Васильевич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Тел. (839563) 3-99-75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19169" name="Rectangle 1"/>
          <p:cNvSpPr>
            <a:spLocks noChangeArrowheads="1"/>
          </p:cNvSpPr>
          <p:nvPr/>
        </p:nvSpPr>
        <p:spPr bwMode="auto">
          <a:xfrm>
            <a:off x="0" y="4619027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E:\taishet2000s_rayon_coa_n12011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71678" cy="276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8" y="3"/>
            <a:ext cx="4786322" cy="25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29396" y="9525033"/>
            <a:ext cx="42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17</a:t>
            </a:r>
            <a:endParaRPr lang="ru-RU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50" y1="34651" x2="3550" y2="34651"/>
                        <a14:foregroundMark x1="97750" y1="82148" x2="97750" y2="82148"/>
                        <a14:backgroundMark x1="29450" y1="22859" x2="76950" y2="38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04" y="5279947"/>
            <a:ext cx="4293096" cy="325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7485"/>
            <a:ext cx="6858000" cy="185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" name="Rectangle 2"/>
          <p:cNvSpPr>
            <a:spLocks noRot="1" noChangeArrowheads="1"/>
          </p:cNvSpPr>
          <p:nvPr/>
        </p:nvSpPr>
        <p:spPr bwMode="auto">
          <a:xfrm>
            <a:off x="0" y="742950"/>
            <a:ext cx="6858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№1</a:t>
            </a:r>
          </a:p>
        </p:txBody>
      </p:sp>
      <p:sp>
        <p:nvSpPr>
          <p:cNvPr id="123908" name="Rectangle 7"/>
          <p:cNvSpPr>
            <a:spLocks noRot="1" noChangeArrowheads="1"/>
          </p:cNvSpPr>
          <p:nvPr/>
        </p:nvSpPr>
        <p:spPr bwMode="auto">
          <a:xfrm>
            <a:off x="-116632" y="1320800"/>
            <a:ext cx="6858000" cy="660400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8572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B8803"/>
              </a:buCl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Бирюсинское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городское   </a:t>
            </a:r>
            <a:r>
              <a:rPr lang="ru-RU" sz="1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поселение</a:t>
            </a:r>
            <a:endParaRPr lang="ru-RU" sz="1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8823" y="8951893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Бирюсинское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городское поселение, тел. 8 (39563) 7-12-50, 8-964-215-49-43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лицо: </a:t>
            </a: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Ковпинец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Андрей Васильевич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Восьмиугольник 9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32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3221" y="4769805"/>
            <a:ext cx="11161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err="1" smtClean="0">
                <a:solidFill>
                  <a:prstClr val="black"/>
                </a:solidFill>
                <a:latin typeface="Calibri"/>
              </a:rPr>
              <a:t>Бирюсинское</a:t>
            </a:r>
            <a:r>
              <a:rPr lang="ru-RU" sz="800" b="1" dirty="0" smtClean="0">
                <a:solidFill>
                  <a:prstClr val="black"/>
                </a:solidFill>
                <a:latin typeface="Calibri"/>
              </a:rPr>
              <a:t> МО</a:t>
            </a:r>
            <a:endParaRPr lang="ru-RU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79286" y="4640969"/>
            <a:ext cx="98995" cy="1288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29674"/>
              </p:ext>
            </p:extLst>
          </p:nvPr>
        </p:nvGraphicFramePr>
        <p:xfrm>
          <a:off x="0" y="1262842"/>
          <a:ext cx="6858000" cy="6222757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62354"/>
                <a:gridCol w="1806067"/>
                <a:gridCol w="4589579"/>
              </a:tblGrid>
              <a:tr h="65025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Свободная площадка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</a:tr>
              <a:tr h="64125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Расположение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Иркутская обл., </a:t>
                      </a:r>
                      <a:r>
                        <a:rPr lang="ru-RU" sz="1200" kern="1200" dirty="0" err="1">
                          <a:effectLst/>
                        </a:rPr>
                        <a:t>Тайшетский</a:t>
                      </a:r>
                      <a:r>
                        <a:rPr lang="ru-RU" sz="1200" kern="1200" dirty="0">
                          <a:effectLst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</a:rPr>
                        <a:t>район</a:t>
                      </a:r>
                      <a:r>
                        <a:rPr lang="ru-RU" sz="1200" kern="1200" dirty="0">
                          <a:effectLst/>
                        </a:rPr>
                        <a:t>, 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effectLst/>
                        </a:rPr>
                        <a:t>Бирюсинское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городское </a:t>
                      </a:r>
                      <a:r>
                        <a:rPr lang="ru-RU" sz="1200" kern="1200" dirty="0" smtClean="0">
                          <a:effectLst/>
                        </a:rPr>
                        <a:t>поселение, земельный участок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РЗ </a:t>
                      </a:r>
                      <a:r>
                        <a:rPr lang="ru-RU" sz="1200" kern="1200" dirty="0">
                          <a:effectLst/>
                        </a:rPr>
                        <a:t>зона, 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133672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Удаленность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1. От областного центра 680 км 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2. От центра муниципального образования – 2 км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3. </a:t>
                      </a:r>
                      <a:r>
                        <a:rPr lang="ru-RU" sz="1200" kern="1200" dirty="0" smtClean="0">
                          <a:effectLst/>
                        </a:rPr>
                        <a:t>От </a:t>
                      </a:r>
                      <a:r>
                        <a:rPr lang="ru-RU" sz="1200" kern="1200" dirty="0">
                          <a:effectLst/>
                        </a:rPr>
                        <a:t>ближайших жилых домов – 3 км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4</a:t>
                      </a:r>
                      <a:r>
                        <a:rPr lang="ru-RU" sz="1200" kern="1200" dirty="0" smtClean="0">
                          <a:effectLst/>
                        </a:rPr>
                        <a:t>. </a:t>
                      </a:r>
                      <a:r>
                        <a:rPr lang="ru-RU" sz="1200" kern="1200" dirty="0">
                          <a:effectLst/>
                        </a:rPr>
                        <a:t>От автодорог федерального назначения – 10 км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5</a:t>
                      </a:r>
                      <a:r>
                        <a:rPr lang="ru-RU" sz="1200" kern="1200" dirty="0" smtClean="0">
                          <a:effectLst/>
                        </a:rPr>
                        <a:t>. </a:t>
                      </a:r>
                      <a:r>
                        <a:rPr lang="ru-RU" sz="1200" kern="1200" dirty="0">
                          <a:effectLst/>
                        </a:rPr>
                        <a:t>От ж/д станции – 0,7 км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5467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Наличие подъездных путей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1. Авто имеется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2. Ж/д имеются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89478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Характеристика</a:t>
                      </a:r>
                      <a:endParaRPr lang="ru-RU" sz="1200"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территории</a:t>
                      </a:r>
                      <a:endParaRPr lang="ru-RU" sz="1200"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площадки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1. Площадь –  130 га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2. Ограждение – нет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3. Строение - нет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4. Возможность расширения – нет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88081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Правовой статус</a:t>
                      </a:r>
                      <a:endParaRPr lang="ru-RU" sz="1200"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площадки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1.Вид собственности – муниципальная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2. Обременение – нет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3. Категория земель – земли </a:t>
                      </a:r>
                      <a:r>
                        <a:rPr lang="ru-RU" sz="1200" kern="1200" dirty="0" smtClean="0">
                          <a:effectLst/>
                        </a:rPr>
                        <a:t>населенных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пунктов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14399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Характеристика</a:t>
                      </a:r>
                      <a:endParaRPr lang="ru-RU" sz="1200" dirty="0">
                        <a:effectLst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инфраструктуры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 marL="228600" indent="-2286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kern="1200" dirty="0" smtClean="0">
                          <a:effectLst/>
                        </a:rPr>
                        <a:t>Теплоснабжение </a:t>
                      </a:r>
                      <a:r>
                        <a:rPr lang="ru-RU" sz="1200" kern="1200" dirty="0">
                          <a:effectLst/>
                        </a:rPr>
                        <a:t>– нет, </a:t>
                      </a:r>
                      <a:r>
                        <a:rPr lang="ru-RU" sz="1200" kern="1200" dirty="0" smtClean="0">
                          <a:effectLst/>
                        </a:rPr>
                        <a:t>есть</a:t>
                      </a:r>
                    </a:p>
                    <a:p>
                      <a:pPr marL="0" indent="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возможность подключения</a:t>
                      </a:r>
                      <a:endParaRPr lang="ru-RU" sz="1200" dirty="0">
                        <a:effectLst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2. Водоснабжение – нет, есть возможность </a:t>
                      </a:r>
                      <a:endParaRPr lang="ru-RU" sz="1200" kern="1200" dirty="0" smtClean="0">
                        <a:effectLst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подключения</a:t>
                      </a:r>
                      <a:endParaRPr lang="ru-RU" sz="1200" dirty="0">
                        <a:effectLst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3.Электроснабжение – нет</a:t>
                      </a:r>
                      <a:endParaRPr lang="ru-RU" sz="1200" dirty="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4. Связь –  сотовая имеется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</a:tbl>
          </a:graphicData>
        </a:graphic>
      </p:graphicFrame>
      <p:pic>
        <p:nvPicPr>
          <p:cNvPr id="36905" name="Рисунок 11" descr="бир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88" y="2300707"/>
            <a:ext cx="2357437" cy="57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7"/>
          <p:cNvSpPr>
            <a:spLocks noRot="1" noChangeArrowheads="1"/>
          </p:cNvSpPr>
          <p:nvPr/>
        </p:nvSpPr>
        <p:spPr bwMode="auto">
          <a:xfrm>
            <a:off x="-15875" y="1398444"/>
            <a:ext cx="6858000" cy="962268"/>
          </a:xfrm>
          <a:prstGeom prst="rect">
            <a:avLst/>
          </a:prstGeom>
          <a:solidFill>
            <a:schemeClr val="accent1">
              <a:lumMod val="40000"/>
              <a:lumOff val="6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8572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B8803"/>
              </a:buCl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Бирюсинское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городское   </a:t>
            </a:r>
            <a:r>
              <a:rPr lang="ru-RU" sz="1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поселение</a:t>
            </a:r>
            <a:endParaRPr lang="en-US" sz="1200" b="1" dirty="0" smtClean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indent="8572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B8803"/>
              </a:buClr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Площадка бывшего  гидролизного завода</a:t>
            </a:r>
            <a:endParaRPr lang="ru-RU" sz="1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-15875" y="0"/>
            <a:ext cx="6858000" cy="112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</a:t>
            </a: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площадка №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809" y="4375667"/>
            <a:ext cx="11161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err="1" smtClean="0">
                <a:solidFill>
                  <a:prstClr val="black"/>
                </a:solidFill>
                <a:latin typeface="Calibri"/>
              </a:rPr>
              <a:t>Бирюсинское</a:t>
            </a:r>
            <a:r>
              <a:rPr lang="ru-RU" sz="800" b="1" dirty="0" smtClean="0">
                <a:solidFill>
                  <a:prstClr val="black"/>
                </a:solidFill>
                <a:latin typeface="Calibri"/>
              </a:rPr>
              <a:t> МО</a:t>
            </a:r>
            <a:endParaRPr lang="ru-RU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803933" y="4250923"/>
            <a:ext cx="88934" cy="124744"/>
          </a:xfrm>
          <a:prstGeom prst="ellipse">
            <a:avLst/>
          </a:prstGeom>
          <a:solidFill>
            <a:srgbClr val="20E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93351"/>
              </p:ext>
            </p:extLst>
          </p:nvPr>
        </p:nvGraphicFramePr>
        <p:xfrm>
          <a:off x="1" y="2378715"/>
          <a:ext cx="6920860" cy="6162686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796603"/>
                <a:gridCol w="1506470"/>
                <a:gridCol w="4617787"/>
              </a:tblGrid>
              <a:tr h="409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Характеристика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Свободная площадка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</a:tr>
              <a:tr h="790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Расположение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Иркутская обл., </a:t>
                      </a:r>
                      <a:r>
                        <a:rPr lang="ru-RU" sz="1200" dirty="0" err="1">
                          <a:effectLst/>
                        </a:rPr>
                        <a:t>Тайшетский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район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Бирюсинское</a:t>
                      </a:r>
                      <a:r>
                        <a:rPr lang="ru-RU" sz="1200" dirty="0" smtClean="0">
                          <a:effectLst/>
                        </a:rPr>
                        <a:t> городское поселение,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ул</a:t>
                      </a:r>
                      <a:r>
                        <a:rPr lang="ru-RU" sz="1200" dirty="0">
                          <a:effectLst/>
                        </a:rPr>
                        <a:t>. Горького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1172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Удаленность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От областного центра 670 км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От центра муниципального образования –  1 </a:t>
                      </a:r>
                      <a:r>
                        <a:rPr lang="ru-RU" sz="1200" dirty="0" smtClean="0">
                          <a:effectLst/>
                        </a:rPr>
                        <a:t>км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От ближайших жилых домов –  1 км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От автодорог федерального назначения –  10 км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От ж/д станции –  0,7  км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64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подъездных путей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Авто имеется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Ж/д имеются тупики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1049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Характеристика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территории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площадки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Площадь – 5 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Ограждение – 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Строение - 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Возможность расширения – нет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886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Правовой статус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площадки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1.Вид собственности – муниципальная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Обременение – 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Категория земель – земли </a:t>
                      </a:r>
                      <a:r>
                        <a:rPr lang="ru-RU" sz="1200" dirty="0" smtClean="0">
                          <a:effectLst/>
                        </a:rPr>
                        <a:t>населенных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пунктов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121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Характеристика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инфраструктуры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Теплоснабжение – 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Водоснабжение – 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3.Электроснабжение – имеется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Связь –  сотовая имеется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</a:tbl>
          </a:graphicData>
        </a:graphic>
      </p:graphicFrame>
      <p:pic>
        <p:nvPicPr>
          <p:cNvPr id="37929" name="Рисунок 15" descr="би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3" y="2924775"/>
            <a:ext cx="2437813" cy="579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30163" y="8934807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Бирюсинское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городское поселение, тел. 8 (39563) 7-12-50, 8-964-215-49-43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лицо: </a:t>
            </a: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Ковпинец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Андрей Васильевич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5" name="Восьмиугольник 14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33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7"/>
          <p:cNvSpPr>
            <a:spLocks noRot="1" noChangeArrowheads="1"/>
          </p:cNvSpPr>
          <p:nvPr/>
        </p:nvSpPr>
        <p:spPr bwMode="auto">
          <a:xfrm>
            <a:off x="0" y="1129904"/>
            <a:ext cx="6858000" cy="858768"/>
          </a:xfrm>
          <a:prstGeom prst="rect">
            <a:avLst/>
          </a:prstGeom>
          <a:solidFill>
            <a:schemeClr val="accent1">
              <a:lumMod val="40000"/>
              <a:lumOff val="6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8572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B8803"/>
              </a:buCl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Бирюсинское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городское   </a:t>
            </a:r>
            <a:r>
              <a:rPr lang="ru-RU" sz="1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поселение</a:t>
            </a:r>
          </a:p>
          <a:p>
            <a:pPr indent="8572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B8803"/>
              </a:buClr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Площадка «Прирельсовый участок»</a:t>
            </a:r>
            <a:endParaRPr lang="ru-RU" sz="1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0" y="660400"/>
            <a:ext cx="6858000" cy="46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3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81401"/>
              </p:ext>
            </p:extLst>
          </p:nvPr>
        </p:nvGraphicFramePr>
        <p:xfrm>
          <a:off x="-8255" y="1988672"/>
          <a:ext cx="6821631" cy="6938045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698756"/>
                <a:gridCol w="1804176"/>
                <a:gridCol w="4318699"/>
              </a:tblGrid>
              <a:tr h="443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Характеристика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Свободная площадка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</a:tr>
              <a:tr h="679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Расположение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Иркутская обл., </a:t>
                      </a:r>
                      <a:r>
                        <a:rPr lang="ru-RU" sz="1200" dirty="0" err="1">
                          <a:effectLst/>
                        </a:rPr>
                        <a:t>Тайшетский</a:t>
                      </a:r>
                      <a:r>
                        <a:rPr lang="ru-RU" sz="1200" dirty="0">
                          <a:effectLst/>
                        </a:rPr>
                        <a:t> район,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Бирюсинское</a:t>
                      </a:r>
                      <a:r>
                        <a:rPr lang="ru-RU" sz="1200" baseline="0" dirty="0" smtClean="0">
                          <a:effectLst/>
                        </a:rPr>
                        <a:t> городское поселение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ул. Лермонтова, 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168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Удаленность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От областного центра 670 км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От центра муниципального образования –  5 км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 ближайших жилых домов – 0,5 км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От автодорог федерального назначения – 8  км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От ж/д станции –  1,4 км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689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подъездных путей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Авто грунтовая имеется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Ж/д имеется тупик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1128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Характеристика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территории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площадки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Площадь – 12 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Ограждение – 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Строение - 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Возможность расширения – нет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902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Правовой статус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площадки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1.Вид собственности – муниципальная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Обременение – 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Категория земель – земли </a:t>
                      </a:r>
                      <a:r>
                        <a:rPr lang="ru-RU" sz="1200" dirty="0" smtClean="0">
                          <a:effectLst/>
                        </a:rPr>
                        <a:t>населенных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пунктов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  <a:tr h="1407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995" marR="86995" marT="49530" marB="495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Теплоснабжение – 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Водоснабжение – нет, имеется возможность подключения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3.Электроснабжение – нет, имеется возможность подключения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Связь –  сотовая имеется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30" marR="24130" marT="10319" marB="0"/>
                </a:tc>
              </a:tr>
            </a:tbl>
          </a:graphicData>
        </a:graphic>
      </p:graphicFrame>
      <p:pic>
        <p:nvPicPr>
          <p:cNvPr id="38951" name="Рисунок 15" descr="би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9" y="1988672"/>
            <a:ext cx="2286569" cy="592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0163" y="8951893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Бирюсинское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городское поселение, тел. 8 (39563) 7-12-50, 8-964-215-49-43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лицо: </a:t>
            </a: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Ковпинец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Андрей Васильевич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9" name="Восьмиугольник 8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34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лигн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82608"/>
            <a:ext cx="3429000" cy="23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7"/>
          <p:cNvSpPr>
            <a:spLocks noRot="1" noChangeArrowheads="1"/>
          </p:cNvSpPr>
          <p:nvPr/>
        </p:nvSpPr>
        <p:spPr bwMode="auto">
          <a:xfrm>
            <a:off x="0" y="1110474"/>
            <a:ext cx="6858000" cy="608806"/>
          </a:xfrm>
          <a:prstGeom prst="rect">
            <a:avLst/>
          </a:prstGeom>
          <a:solidFill>
            <a:schemeClr val="accent1">
              <a:lumMod val="40000"/>
              <a:lumOff val="6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8572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B8803"/>
              </a:buCl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Зареченское муниципальное образование</a:t>
            </a:r>
          </a:p>
          <a:p>
            <a:pPr indent="8572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B8803"/>
              </a:buCl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Свалка лигнина</a:t>
            </a:r>
          </a:p>
        </p:txBody>
      </p:sp>
      <p:graphicFrame>
        <p:nvGraphicFramePr>
          <p:cNvPr id="5124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5771"/>
              </p:ext>
            </p:extLst>
          </p:nvPr>
        </p:nvGraphicFramePr>
        <p:xfrm>
          <a:off x="0" y="1676799"/>
          <a:ext cx="6858000" cy="5205806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76672"/>
                <a:gridCol w="1512167"/>
                <a:gridCol w="4869161"/>
              </a:tblGrid>
              <a:tr h="517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</a:tr>
              <a:tr h="37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Иркутская обл.,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Тайшетский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Северо-восточная часть города  Бирюсинск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318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От областного центра – 690 км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От центра муниципального образования – 15 км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От ближайших производственных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объектов – 1 км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От жилой зоны – 0,2 км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От федеральной трассы – 5 км</a:t>
                      </a:r>
                    </a:p>
                    <a:p>
                      <a:pPr marL="180975" marR="0" lvl="0" indent="-1809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От ж/д станции – 0,3 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517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Ж/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(имеется)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83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Площадь – 29,22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Строения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Возможность расширения - 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812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Вид собственности – государственная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Обременение – нет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Категория земель – земли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промыш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83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Водоснабжение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Электроснабжение – есть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Связь –  сотовая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0" y="742950"/>
            <a:ext cx="6858000" cy="3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</a:rPr>
              <a:t>Инвестиционная площадка № 4</a:t>
            </a:r>
          </a:p>
        </p:txBody>
      </p:sp>
      <p:pic>
        <p:nvPicPr>
          <p:cNvPr id="39975" name="Рисунок 12" descr="C:\WINDOWS\Temp\Rar$DI01.187\SAM_77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2606"/>
            <a:ext cx="3429000" cy="235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Рисунок 15" descr="бир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6" y="1166019"/>
            <a:ext cx="2357437" cy="55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60326" y="9105781"/>
            <a:ext cx="6918326" cy="73866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Зареченское муниципальное образование, тел. 8-950-113-10-66                      Контактное лицо: Кирпиченко Николай Геннадьевич</a:t>
            </a:r>
          </a:p>
        </p:txBody>
      </p:sp>
      <p:sp>
        <p:nvSpPr>
          <p:cNvPr id="13" name="Восьмиугольник 12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35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7"/>
          <p:cNvSpPr>
            <a:spLocks noRot="1" noChangeArrowheads="1"/>
          </p:cNvSpPr>
          <p:nvPr/>
        </p:nvSpPr>
        <p:spPr bwMode="auto">
          <a:xfrm>
            <a:off x="0" y="1129904"/>
            <a:ext cx="6858000" cy="686196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Разгонское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сельское поселение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EB8803"/>
              </a:buClr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Бывшая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промбаза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Разгонского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ЛЗУ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Тайшетского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филиала ОАО «БЦБК»</a:t>
            </a:r>
          </a:p>
        </p:txBody>
      </p:sp>
      <p:graphicFrame>
        <p:nvGraphicFramePr>
          <p:cNvPr id="5226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38926"/>
              </p:ext>
            </p:extLst>
          </p:nvPr>
        </p:nvGraphicFramePr>
        <p:xfrm>
          <a:off x="0" y="1712913"/>
          <a:ext cx="6858000" cy="5296958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5"/>
                <a:gridCol w="1800200"/>
                <a:gridCol w="4653135"/>
              </a:tblGrid>
              <a:tr h="504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</a:tr>
              <a:tr h="36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Иркутская обл., Тайшетский район,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пос.ж/д. ст.Разгон, ул.Рабочая 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146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От областного центра – 641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От центра муниципального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образования – 0,5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От ближайших производственных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объектов – 0,1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От жилой зоны – 0,05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От федеральной трассы– 1,5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От ж/д станции – 0,1 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464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Ж/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(имеется)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731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Площадь  – 4,7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Строение–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Возможность расширения – 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914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собственности – государственная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неразграниченная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Обременение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Категория земель- земли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населенных пунктов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85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35" marB="495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Теплоснабжение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Водоснабжение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Электроснабжение – есть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Связь –  сотовая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</a:tbl>
          </a:graphicData>
        </a:graphic>
      </p:graphicFrame>
      <p:pic>
        <p:nvPicPr>
          <p:cNvPr id="40997" name="Picture 42" descr="E:\схемы площадок\№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6580" r="8310" b="25000"/>
          <a:stretch>
            <a:fillRect/>
          </a:stretch>
        </p:blipFill>
        <p:spPr bwMode="auto">
          <a:xfrm>
            <a:off x="3284538" y="6953120"/>
            <a:ext cx="3573462" cy="212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0" y="742950"/>
            <a:ext cx="6858000" cy="3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</a:rPr>
              <a:t>Инвестиционная площадка № 5</a:t>
            </a:r>
          </a:p>
        </p:txBody>
      </p:sp>
      <p:pic>
        <p:nvPicPr>
          <p:cNvPr id="409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120"/>
            <a:ext cx="3284538" cy="212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1" name="Рисунок 14" descr="разг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15" y="1238250"/>
            <a:ext cx="23574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0163" y="8826663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Разгонское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образование, тел. 8(39563) 5-14-10,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8-904-128-48-98      </a:t>
            </a:r>
            <a:endParaRPr lang="ru-RU" sz="1400" b="1" dirty="0" smtClean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лицо: Журавлева Регина </a:t>
            </a:r>
            <a:r>
              <a:rPr lang="ru-RU" sz="1400" b="1" dirty="0" err="1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Стасисовна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Восьмиугольник 13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7"/>
          <p:cNvSpPr>
            <a:spLocks noRot="1" noChangeArrowheads="1"/>
          </p:cNvSpPr>
          <p:nvPr/>
        </p:nvSpPr>
        <p:spPr bwMode="auto">
          <a:xfrm>
            <a:off x="0" y="1129904"/>
            <a:ext cx="6858000" cy="624284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D6ECFF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Шиткинское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городское  поселение</a:t>
            </a:r>
          </a:p>
        </p:txBody>
      </p:sp>
      <p:graphicFrame>
        <p:nvGraphicFramePr>
          <p:cNvPr id="5840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96672"/>
              </p:ext>
            </p:extLst>
          </p:nvPr>
        </p:nvGraphicFramePr>
        <p:xfrm>
          <a:off x="0" y="1712914"/>
          <a:ext cx="6858000" cy="5240205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5"/>
                <a:gridCol w="1584176"/>
                <a:gridCol w="4869159"/>
              </a:tblGrid>
              <a:tr h="601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</a:tr>
              <a:tr h="413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Иркутская обл.,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Тайшетский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р.п. Шиткино, ул. Комарова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241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От областного центра 740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От центра муниципального образования – 1,7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От ближайших производственных объектов- 0,3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От ближайших жилых домов – 0,15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От федеральной трассы – 60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От ж/д станции – 78 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525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Ж/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(нет)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827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Площадь – 5,32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Строения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Возможность расширения - 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802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Вид собственности – государственная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Обременение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Категория земель – земли населенных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пунктов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827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6" marB="4952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Водоснабжение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3.Электроснабжение – есть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Связь –  сотовая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pic>
        <p:nvPicPr>
          <p:cNvPr id="42021" name="Picture 41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6953120"/>
            <a:ext cx="3357562" cy="212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-20638" y="815181"/>
            <a:ext cx="6858001" cy="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6</a:t>
            </a:r>
          </a:p>
        </p:txBody>
      </p:sp>
      <p:pic>
        <p:nvPicPr>
          <p:cNvPr id="420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/>
          <a:stretch>
            <a:fillRect/>
          </a:stretch>
        </p:blipFill>
        <p:spPr bwMode="auto">
          <a:xfrm>
            <a:off x="0" y="6953120"/>
            <a:ext cx="3500438" cy="212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5" name="Рисунок 14" descr="шиткино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38710"/>
            <a:ext cx="2214562" cy="51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0163" y="8826663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Шиткинское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образование, тел.8(39563) 6-75-40,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8-924-830-89-90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лицо: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Кузнецов Иван Викторович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2" name="Восьмиугольник 11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37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7"/>
          <p:cNvSpPr>
            <a:spLocks noRot="1" noChangeArrowheads="1"/>
          </p:cNvSpPr>
          <p:nvPr/>
        </p:nvSpPr>
        <p:spPr bwMode="auto">
          <a:xfrm>
            <a:off x="0" y="1129904"/>
            <a:ext cx="6858000" cy="70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Квитокское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городское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поселение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Территория бывшей мебельной фабрики</a:t>
            </a:r>
          </a:p>
        </p:txBody>
      </p:sp>
      <p:graphicFrame>
        <p:nvGraphicFramePr>
          <p:cNvPr id="5533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00351"/>
              </p:ext>
            </p:extLst>
          </p:nvPr>
        </p:nvGraphicFramePr>
        <p:xfrm>
          <a:off x="0" y="1712913"/>
          <a:ext cx="6858000" cy="5256027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4"/>
                <a:gridCol w="1595576"/>
                <a:gridCol w="4857760"/>
              </a:tblGrid>
              <a:tr h="464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</a:tr>
              <a:tr h="385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Иркутская обл.,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Тайшетский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р.п. Квиток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От областного центра – 700 км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От центра муниципального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образования – 1 км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От ближайших производственных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объектов-0,7 км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4.От жилой зоны – 0,7 км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От федеральной трассы – 50 км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От ж/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станции – 7 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464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Ж/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(нет)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885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1.Площадь  – 8 га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2.Ограждение – нет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3.Строения – разрушенные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Возможность расширения – 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793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собственности – государственная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неразграниченная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Обременение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Категория земель – не установлена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  <a:tr h="79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2" marB="495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Теплоснабжение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Водоснабжение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Электроснабжение – подключение возможно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Связь – сотовая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/>
                </a:tc>
              </a:tr>
            </a:tbl>
          </a:graphicData>
        </a:graphic>
      </p:graphicFrame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0" y="717154"/>
            <a:ext cx="6858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</a:t>
            </a:r>
            <a:r>
              <a:rPr lang="ru-RU" sz="2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7</a:t>
            </a:r>
            <a:endParaRPr lang="ru-RU" sz="2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44072" name="Рисунок 7" descr="карта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6" r="34180"/>
          <a:stretch>
            <a:fillRect/>
          </a:stretch>
        </p:blipFill>
        <p:spPr bwMode="auto">
          <a:xfrm>
            <a:off x="4572000" y="1809222"/>
            <a:ext cx="2643188" cy="492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3" name="Picture 3" descr="квит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7047055"/>
            <a:ext cx="342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0163" y="8826663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Квитокское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образование, тел. 8 (39563) 6-85-40,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8-964-745-69-05 </a:t>
            </a:r>
            <a:endParaRPr lang="ru-RU" sz="1400" b="1" dirty="0" smtClean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Контактное 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лицо: Агеева Татьяна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Леонтьевна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2" name="Восьмиугольник 11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38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7"/>
          <p:cNvSpPr>
            <a:spLocks noRot="1" noChangeArrowheads="1"/>
          </p:cNvSpPr>
          <p:nvPr/>
        </p:nvSpPr>
        <p:spPr bwMode="auto">
          <a:xfrm>
            <a:off x="0" y="1129904"/>
            <a:ext cx="6858000" cy="851296"/>
          </a:xfrm>
          <a:prstGeom prst="rect">
            <a:avLst/>
          </a:prstGeom>
          <a:solidFill>
            <a:schemeClr val="accent1">
              <a:lumMod val="20000"/>
              <a:lumOff val="8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МО  </a:t>
            </a:r>
            <a:r>
              <a:rPr lang="ru-RU" sz="12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Тимирязевкое</a:t>
            </a: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сельское поселение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Территория бывшего машинного двора СХПК «Колхоз им. Тимирязева»</a:t>
            </a:r>
          </a:p>
        </p:txBody>
      </p:sp>
      <p:graphicFrame>
        <p:nvGraphicFramePr>
          <p:cNvPr id="5943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33258"/>
              </p:ext>
            </p:extLst>
          </p:nvPr>
        </p:nvGraphicFramePr>
        <p:xfrm>
          <a:off x="0" y="1640681"/>
          <a:ext cx="6858000" cy="5455179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04664"/>
                <a:gridCol w="1584175"/>
                <a:gridCol w="4869161"/>
              </a:tblGrid>
              <a:tr h="50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Свободная площадка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</a:tr>
              <a:tr h="36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Расположение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Иркутская обл.,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Тайшетский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д. Тимирязева, ул. Зеленая, 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129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Удаленность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От областного центра 680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От центра муниципального образования – 0,1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От ближайших производственных объектов- 21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От ближайших жилых домов – примыкает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От автодорог федерального назначения – 15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От ж/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станции – 25 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469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подъездных путей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Авто (имеется)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Ж/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(нет)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948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Площадь – 4 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Ограждение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Строения – есть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Возможность расширения – 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922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Правовой статус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площадки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собственности – государственная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неразграниченная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Обременение –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Категория земель – земли населенных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пунктов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  <a:tr h="945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Характеристика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инфраструктуры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7086" marR="87086" marT="49527" marB="49527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Теплоснабжение –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Водоснабжение –  нет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3.Электроснабжение – есть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Связь –  сотовая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191" marR="24191" marT="0" marB="0" horzOverflow="overflow"/>
                </a:tc>
              </a:tr>
            </a:tbl>
          </a:graphicData>
        </a:graphic>
      </p:graphicFrame>
      <p:sp>
        <p:nvSpPr>
          <p:cNvPr id="11" name="Rectangle 2"/>
          <p:cNvSpPr>
            <a:spLocks noRot="1" noChangeArrowheads="1"/>
          </p:cNvSpPr>
          <p:nvPr/>
        </p:nvSpPr>
        <p:spPr bwMode="auto">
          <a:xfrm>
            <a:off x="0" y="660400"/>
            <a:ext cx="6858000" cy="46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Инвестиционная площадка № </a:t>
            </a:r>
            <a:r>
              <a:rPr lang="ru-RU" sz="22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8</a:t>
            </a:r>
            <a:endParaRPr lang="ru-RU" sz="22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45095" name="Рисунок 5" descr="карта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r="35352"/>
          <a:stretch>
            <a:fillRect/>
          </a:stretch>
        </p:blipFill>
        <p:spPr bwMode="auto">
          <a:xfrm>
            <a:off x="4643438" y="1666479"/>
            <a:ext cx="2500312" cy="51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45070" r="6870" b="8450"/>
          <a:stretch>
            <a:fillRect/>
          </a:stretch>
        </p:blipFill>
        <p:spPr bwMode="auto">
          <a:xfrm>
            <a:off x="0" y="7025349"/>
            <a:ext cx="6858000" cy="20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0163" y="8872386"/>
            <a:ext cx="6918326" cy="95410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Контактная информация: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Тимирязевское</a:t>
            </a: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муниципальное образование, тел. </a:t>
            </a: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89016336315,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тел. 8-914-940-09-20;</a:t>
            </a:r>
            <a:endParaRPr lang="ru-RU" sz="1400" b="1" dirty="0">
              <a:solidFill>
                <a:srgbClr val="4E5B6F">
                  <a:lumMod val="25000"/>
                </a:srgbClr>
              </a:solidFill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E5B6F">
                    <a:lumMod val="25000"/>
                  </a:srgbClr>
                </a:solidFill>
                <a:latin typeface="Times New Roman" pitchFamily="18" charset="0"/>
              </a:rPr>
              <a:t> Контактное лицо: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Агапова Лариса Юрьевна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Восьмиугольник 9"/>
          <p:cNvSpPr/>
          <p:nvPr/>
        </p:nvSpPr>
        <p:spPr bwMode="auto">
          <a:xfrm>
            <a:off x="6237314" y="9399496"/>
            <a:ext cx="504057" cy="434275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39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SD6Va4uEqOEnOz70Jz5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hHCRxg_0G2GuMhh9Er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0jvcViJESuuAb3GSl9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4OjW97YUCKe5sQ.cl5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574TGp_natural_light_ani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19624</TotalTime>
  <Words>2891</Words>
  <Application>Microsoft Office PowerPoint</Application>
  <PresentationFormat>Лист A4 (210x297 мм)</PresentationFormat>
  <Paragraphs>763</Paragraphs>
  <Slides>17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2_574TGp_natural_light_ani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Масленникова Евгения Владимировна</dc:creator>
  <cp:lastModifiedBy>И.М. Тютрина</cp:lastModifiedBy>
  <cp:revision>2339</cp:revision>
  <cp:lastPrinted>2015-12-11T02:16:47Z</cp:lastPrinted>
  <dcterms:created xsi:type="dcterms:W3CDTF">2013-03-27T09:36:36Z</dcterms:created>
  <dcterms:modified xsi:type="dcterms:W3CDTF">2023-05-04T02:42:33Z</dcterms:modified>
</cp:coreProperties>
</file>